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8.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20.xml" ContentType="application/vnd.openxmlformats-officedocument.presentationml.notesSlide+xml"/>
  <Override PartName="/ppt/embeddings/oleObject15.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notesSlides/notesSlide37.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notesSlides/notesSlide38.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5"/>
  </p:notesMasterIdLst>
  <p:handoutMasterIdLst>
    <p:handoutMasterId r:id="rId56"/>
  </p:handoutMasterIdLst>
  <p:sldIdLst>
    <p:sldId id="256" r:id="rId2"/>
    <p:sldId id="309" r:id="rId3"/>
    <p:sldId id="374" r:id="rId4"/>
    <p:sldId id="362" r:id="rId5"/>
    <p:sldId id="310" r:id="rId6"/>
    <p:sldId id="363" r:id="rId7"/>
    <p:sldId id="308" r:id="rId8"/>
    <p:sldId id="366" r:id="rId9"/>
    <p:sldId id="364" r:id="rId10"/>
    <p:sldId id="257" r:id="rId11"/>
    <p:sldId id="312" r:id="rId12"/>
    <p:sldId id="353" r:id="rId13"/>
    <p:sldId id="354" r:id="rId14"/>
    <p:sldId id="322" r:id="rId15"/>
    <p:sldId id="293" r:id="rId16"/>
    <p:sldId id="369" r:id="rId17"/>
    <p:sldId id="370" r:id="rId18"/>
    <p:sldId id="360" r:id="rId19"/>
    <p:sldId id="352" r:id="rId20"/>
    <p:sldId id="314" r:id="rId21"/>
    <p:sldId id="315" r:id="rId22"/>
    <p:sldId id="346" r:id="rId23"/>
    <p:sldId id="333" r:id="rId24"/>
    <p:sldId id="326" r:id="rId25"/>
    <p:sldId id="330" r:id="rId26"/>
    <p:sldId id="318" r:id="rId27"/>
    <p:sldId id="341" r:id="rId28"/>
    <p:sldId id="342" r:id="rId29"/>
    <p:sldId id="334" r:id="rId30"/>
    <p:sldId id="335" r:id="rId31"/>
    <p:sldId id="336" r:id="rId32"/>
    <p:sldId id="368" r:id="rId33"/>
    <p:sldId id="344" r:id="rId34"/>
    <p:sldId id="343" r:id="rId35"/>
    <p:sldId id="338" r:id="rId36"/>
    <p:sldId id="339" r:id="rId37"/>
    <p:sldId id="347" r:id="rId38"/>
    <p:sldId id="340" r:id="rId39"/>
    <p:sldId id="350" r:id="rId40"/>
    <p:sldId id="367" r:id="rId41"/>
    <p:sldId id="305" r:id="rId42"/>
    <p:sldId id="323" r:id="rId43"/>
    <p:sldId id="325" r:id="rId44"/>
    <p:sldId id="324" r:id="rId45"/>
    <p:sldId id="349" r:id="rId46"/>
    <p:sldId id="348" r:id="rId47"/>
    <p:sldId id="329" r:id="rId48"/>
    <p:sldId id="345" r:id="rId49"/>
    <p:sldId id="327" r:id="rId50"/>
    <p:sldId id="328" r:id="rId51"/>
    <p:sldId id="290" r:id="rId52"/>
    <p:sldId id="261" r:id="rId53"/>
    <p:sldId id="28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33C"/>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5" autoAdjust="0"/>
    <p:restoredTop sz="79967" autoAdjust="0"/>
  </p:normalViewPr>
  <p:slideViewPr>
    <p:cSldViewPr snapToObjects="1">
      <p:cViewPr varScale="1">
        <p:scale>
          <a:sx n="89" d="100"/>
          <a:sy n="89" d="100"/>
        </p:scale>
        <p:origin x="-2032" y="-112"/>
      </p:cViewPr>
      <p:guideLst>
        <p:guide orient="horz" pos="2160"/>
        <p:guide pos="2880"/>
      </p:guideLst>
    </p:cSldViewPr>
  </p:slideViewPr>
  <p:outlineViewPr>
    <p:cViewPr>
      <p:scale>
        <a:sx n="33" d="100"/>
        <a:sy n="33" d="100"/>
      </p:scale>
      <p:origin x="0" y="6328"/>
    </p:cViewPr>
  </p:outlineViewPr>
  <p:notesTextViewPr>
    <p:cViewPr>
      <p:scale>
        <a:sx n="100" d="100"/>
        <a:sy n="100" d="100"/>
      </p:scale>
      <p:origin x="0" y="0"/>
    </p:cViewPr>
  </p:notesTextViewPr>
  <p:sorterViewPr>
    <p:cViewPr>
      <p:scale>
        <a:sx n="110" d="100"/>
        <a:sy n="110" d="100"/>
      </p:scale>
      <p:origin x="0" y="88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77CFAD5F-4262-9D41-B4BF-E3EAE933FB52}" type="presOf" srcId="{6115D681-DD33-2B47-AE81-F02DC89119CC}" destId="{2C8162BB-23EA-A74B-BA12-6F75BA0F5FB9}"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A92CF922-B410-A540-AE60-F5FDA744F538}" type="presOf" srcId="{F8CF4B5C-CEC2-054D-BC6F-3FED5F96A56F}" destId="{B3D58B49-CB42-C846-8325-7A4083D2C37F}"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2EA5D229-2D34-5048-BC23-5A2B48556A6E}" type="presOf" srcId="{04ABF3EA-98B9-1343-BA8A-741E8FE5D3E3}" destId="{8AF4A524-F52B-4440-A9F9-3A1DF4CB697A}"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FA5CF39D-5B6F-6E4E-8911-EEE8D0349D57}" type="presOf" srcId="{1080FA8E-6D7B-0646-A13B-611FC6F92AD4}" destId="{F6DA7A15-744B-4D47-AD47-BD5CE6FB5F87}"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D3C3750E-2075-344B-BB0D-4C9687F6260E}" type="presOf" srcId="{7589F51F-AB80-D342-8C3F-01DDA82F8FC6}" destId="{F102BF34-3D59-7649-B508-CEAC905BDB78}" srcOrd="0" destOrd="0" presId="urn:microsoft.com/office/officeart/2005/8/layout/chevron2"/>
    <dgm:cxn modelId="{505EE030-4CCC-2E45-8ED8-1A3FFAA0C475}" type="presOf" srcId="{0AEC35E5-59D2-0D4C-B17A-5DAA3F09C4F9}" destId="{E0FCF20F-D4E4-D748-85DE-5D83A0162939}"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0EF70B57-C91E-CC40-95D8-C6650F02148D}" type="presOf" srcId="{2DA7DA32-E34D-5244-985C-485E375BFE93}" destId="{DF49D30E-DEAF-8246-9042-EC6102F68D86}"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DEFE5F58-FE73-7945-A98F-146A067A73E7}" type="presOf" srcId="{8CC1A3AB-BB89-524E-BBF0-E2AA6A84A4A4}" destId="{99721F36-21A9-534C-9B7E-637A8EE471D6}"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87076F9B-F0F7-E442-A7A5-A0792D25CEC1}" type="presOf" srcId="{1314D9B6-2696-1F4F-B603-D9743DCF12C8}" destId="{335F2769-B0BE-AD44-9295-30FDC90A8D02}"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BBF0271D-E2F7-884A-B5CE-7B262B67E822}" type="presOf" srcId="{04ABF3EA-98B9-1343-BA8A-741E8FE5D3E3}" destId="{8AF4A524-F52B-4440-A9F9-3A1DF4CB697A}"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image" Target="../media/image9.emf"/><Relationship Id="rId2"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emf"/><Relationship Id="rId2" Type="http://schemas.openxmlformats.org/officeDocument/2006/relationships/image" Target="../media/image7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6.emf"/><Relationship Id="rId2" Type="http://schemas.openxmlformats.org/officeDocument/2006/relationships/image" Target="../media/image8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wmf"/><Relationship Id="rId3"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 Id="rId3"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p>
          <a:p>
            <a:endParaRPr lang="en-US" baseline="0" dirty="0" smtClean="0"/>
          </a:p>
          <a:p>
            <a:r>
              <a:rPr lang="en-US" baseline="0" dirty="0" smtClean="0"/>
              <a:t>Rap K31E (and E30D/K31E) have a </a:t>
            </a:r>
            <a:r>
              <a:rPr lang="en-US" baseline="0" dirty="0" err="1" smtClean="0"/>
              <a:t>Kd</a:t>
            </a:r>
            <a:r>
              <a:rPr lang="en-US" baseline="0" dirty="0" smtClean="0"/>
              <a:t> of 1.8 and 1.0, respectively</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ensembles of structures, let’s move on to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650184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for how we go about calculating electrostatic fields.  This means that we may have started with a single method (PB), but we used the results of that to formulate new hypotheses on the sort of changes that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doing 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Meeting Notes (8/5/15 16:06)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Add PB equation after "Poisson Boltzmann: "</a:t>
            </a:r>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box numeric weakly sensitive to grid location. </a:t>
            </a:r>
          </a:p>
          <a:p>
            <a:r>
              <a:rPr lang="en-US" baseline="0" dirty="0" smtClean="0"/>
              <a:t>Large box RFM has higher correlation, shows sensitivity to box.</a:t>
            </a:r>
          </a:p>
          <a:p>
            <a:r>
              <a:rPr lang="en-US" baseline="0" dirty="0" smtClean="0"/>
              <a:t>Correlations increased in numeric difference but not RFM difference</a:t>
            </a:r>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box numeric VERY sensitive</a:t>
            </a:r>
            <a:r>
              <a:rPr lang="en-US" baseline="0" dirty="0" smtClean="0"/>
              <a:t> to box location</a:t>
            </a:r>
          </a:p>
          <a:p>
            <a:r>
              <a:rPr lang="en-US" dirty="0" smtClean="0"/>
              <a:t>Small box RFM much less sensitive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287145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Sphere does not help either calculation methods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 water was within 5 </a:t>
            </a:r>
            <a:r>
              <a:rPr lang="en-US" dirty="0" err="1" smtClean="0"/>
              <a:t>Å</a:t>
            </a:r>
            <a:r>
              <a:rPr lang="en-US" dirty="0" smtClean="0"/>
              <a:t> of the nitrile, it remained within 5 </a:t>
            </a:r>
            <a:r>
              <a:rPr lang="en-US" dirty="0" err="1" smtClean="0"/>
              <a:t>Å</a:t>
            </a:r>
            <a:r>
              <a:rPr lang="en-US" dirty="0" smtClean="0"/>
              <a:t> for an average of 20±4.2 frames</a:t>
            </a:r>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H-bonding also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I’ve looked at</a:t>
            </a:r>
            <a:r>
              <a:rPr lang="en-US" baseline="0" dirty="0" smtClean="0"/>
              <a:t> multiple enhanced MD methods and ways of calculating electrostatics fields.  However, the majority of my works has been on…</a:t>
            </a:r>
            <a:endParaRPr lang="en-US" dirty="0" smtClean="0"/>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p>
          <a:p>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Nearest water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36</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45</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46</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51</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t>
            </a:r>
          </a:p>
          <a:p>
            <a:r>
              <a:rPr lang="en-US" baseline="0" dirty="0" smtClean="0"/>
              <a:t>----- Meeting Notes (8/5/15 16:06) -----</a:t>
            </a:r>
          </a:p>
          <a:p>
            <a:r>
              <a:rPr lang="en-US" baseline="0" dirty="0" smtClean="0"/>
              <a:t>On the top is the GTPase and on the bottom is the effector.  What we're looking at is the docking of the GTPase to the effector.  </a:t>
            </a:r>
          </a:p>
          <a:p>
            <a:endParaRPr lang="en-US" baseline="0" dirty="0" smtClean="0"/>
          </a:p>
          <a:p>
            <a:r>
              <a:rPr lang="en-US" baseline="0" dirty="0" smtClean="0"/>
              <a:t>WT Rap/Ral: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101363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42818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8/7/15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6.emf"/><Relationship Id="rId5" Type="http://schemas.openxmlformats.org/officeDocument/2006/relationships/oleObject" Target="../embeddings/oleObject8.bin"/><Relationship Id="rId6" Type="http://schemas.openxmlformats.org/officeDocument/2006/relationships/image" Target="../media/image25.emf"/><Relationship Id="rId7" Type="http://schemas.openxmlformats.org/officeDocument/2006/relationships/image" Target="../media/image27.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6.em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4.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oleObject" Target="../embeddings/oleObject9.bin"/><Relationship Id="rId5"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1" Type="http://schemas.openxmlformats.org/officeDocument/2006/relationships/image" Target="../media/image43.emf"/><Relationship Id="rId12" Type="http://schemas.openxmlformats.org/officeDocument/2006/relationships/oleObject" Target="../embeddings/oleObject13.bin"/><Relationship Id="rId13" Type="http://schemas.openxmlformats.org/officeDocument/2006/relationships/image" Target="../media/image44.emf"/><Relationship Id="rId1" Type="http://schemas.openxmlformats.org/officeDocument/2006/relationships/vmlDrawing" Target="../drawings/vmlDrawing5.vml"/><Relationship Id="rId2" Type="http://schemas.openxmlformats.org/officeDocument/2006/relationships/slideLayout" Target="../slideLayouts/slideLayout6.xml"/><Relationship Id="rId3" Type="http://schemas.openxmlformats.org/officeDocument/2006/relationships/notesSlide" Target="../notesSlides/notesSlide19.xml"/><Relationship Id="rId4" Type="http://schemas.openxmlformats.org/officeDocument/2006/relationships/image" Target="../media/image41.emf"/><Relationship Id="rId5" Type="http://schemas.openxmlformats.org/officeDocument/2006/relationships/oleObject" Target="../embeddings/oleObject11.bin"/><Relationship Id="rId6" Type="http://schemas.openxmlformats.org/officeDocument/2006/relationships/image" Target="../media/image42.emf"/><Relationship Id="rId7" Type="http://schemas.openxmlformats.org/officeDocument/2006/relationships/image" Target="../media/image39.png"/><Relationship Id="rId8" Type="http://schemas.openxmlformats.org/officeDocument/2006/relationships/image" Target="../media/image45.png"/><Relationship Id="rId9" Type="http://schemas.openxmlformats.org/officeDocument/2006/relationships/image" Target="../media/image46.emf"/><Relationship Id="rId10"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7.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9.emf"/><Relationship Id="rId5" Type="http://schemas.openxmlformats.org/officeDocument/2006/relationships/oleObject" Target="../embeddings/oleObject15.bin"/><Relationship Id="rId6" Type="http://schemas.openxmlformats.org/officeDocument/2006/relationships/image" Target="../media/image48.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emf"/></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8.png"/><Relationship Id="rId5" Type="http://schemas.openxmlformats.org/officeDocument/2006/relationships/package" Target="../embeddings/Microsoft_Word_Document2.docx"/><Relationship Id="rId6" Type="http://schemas.openxmlformats.org/officeDocument/2006/relationships/image" Target="../media/image59.png"/><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60.png"/><Relationship Id="rId6" Type="http://schemas.openxmlformats.org/officeDocument/2006/relationships/image" Target="../media/image61.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69.emf"/><Relationship Id="rId5" Type="http://schemas.openxmlformats.org/officeDocument/2006/relationships/oleObject" Target="../embeddings/oleObject16.bin"/><Relationship Id="rId6" Type="http://schemas.openxmlformats.org/officeDocument/2006/relationships/image" Target="../media/image67.emf"/><Relationship Id="rId7" Type="http://schemas.openxmlformats.org/officeDocument/2006/relationships/image" Target="../media/image14.png"/><Relationship Id="rId8" Type="http://schemas.openxmlformats.org/officeDocument/2006/relationships/image" Target="../media/image70.emf"/><Relationship Id="rId9" Type="http://schemas.openxmlformats.org/officeDocument/2006/relationships/image" Target="../media/image71.emf"/><Relationship Id="rId10" Type="http://schemas.openxmlformats.org/officeDocument/2006/relationships/oleObject" Target="../embeddings/oleObject17.bin"/><Relationship Id="rId11" Type="http://schemas.openxmlformats.org/officeDocument/2006/relationships/image" Target="../media/image68.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4.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5.emf"/><Relationship Id="rId5" Type="http://schemas.openxmlformats.org/officeDocument/2006/relationships/oleObject" Target="../embeddings/oleObject19.bin"/><Relationship Id="rId6" Type="http://schemas.openxmlformats.org/officeDocument/2006/relationships/image" Target="../media/image76.e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7.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5" Type="http://schemas.openxmlformats.org/officeDocument/2006/relationships/image" Target="../media/image81.emf"/><Relationship Id="rId1" Type="http://schemas.openxmlformats.org/officeDocument/2006/relationships/slideLayout" Target="../slideLayouts/slideLayout7.xml"/><Relationship Id="rId2" Type="http://schemas.openxmlformats.org/officeDocument/2006/relationships/image" Target="../media/image78.emf"/></Relationships>
</file>

<file path=ppt/slides/_rels/slide5.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oleObject" Target="../embeddings/oleObject4.bin"/><Relationship Id="rId13" Type="http://schemas.openxmlformats.org/officeDocument/2006/relationships/image" Target="../media/image12.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5.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oleObject" Target="../embeddings/oleObject1.bin"/><Relationship Id="rId7" Type="http://schemas.openxmlformats.org/officeDocument/2006/relationships/image" Target="../media/image9.emf"/><Relationship Id="rId8" Type="http://schemas.openxmlformats.org/officeDocument/2006/relationships/oleObject" Target="../embeddings/oleObject2.bin"/><Relationship Id="rId9" Type="http://schemas.openxmlformats.org/officeDocument/2006/relationships/image" Target="../media/image10.emf"/><Relationship Id="rId10"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emf"/></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microsoft.com/office/2007/relationships/hdphoto" Target="../media/hdphoto3.wdp"/><Relationship Id="rId6" Type="http://schemas.openxmlformats.org/officeDocument/2006/relationships/image" Target="../media/image85.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86.emf"/><Relationship Id="rId5" Type="http://schemas.openxmlformats.org/officeDocument/2006/relationships/oleObject" Target="../embeddings/oleObject22.bin"/><Relationship Id="rId6" Type="http://schemas.openxmlformats.org/officeDocument/2006/relationships/image" Target="../media/image87.e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88.wmf"/><Relationship Id="rId5" Type="http://schemas.openxmlformats.org/officeDocument/2006/relationships/oleObject" Target="../embeddings/oleObject24.bin"/><Relationship Id="rId6" Type="http://schemas.openxmlformats.org/officeDocument/2006/relationships/image" Target="../media/image89.wmf"/><Relationship Id="rId7" Type="http://schemas.openxmlformats.org/officeDocument/2006/relationships/oleObject" Target="../embeddings/oleObject25.bin"/><Relationship Id="rId8" Type="http://schemas.openxmlformats.org/officeDocument/2006/relationships/image" Target="../media/image90.w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772"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5850" y="914400"/>
            <a:ext cx="6445150" cy="5448300"/>
          </a:xfrm>
          <a:prstGeom prst="rect">
            <a:avLst/>
          </a:prstGeom>
        </p:spPr>
      </p:pic>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897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619023321"/>
              </p:ext>
            </p:extLst>
          </p:nvPr>
        </p:nvGraphicFramePr>
        <p:xfrm>
          <a:off x="107950" y="2895600"/>
          <a:ext cx="1511300" cy="1308100"/>
        </p:xfrm>
        <a:graphic>
          <a:graphicData uri="http://schemas.openxmlformats.org/presentationml/2006/ole">
            <mc:AlternateContent xmlns:mc="http://schemas.openxmlformats.org/markup-compatibility/2006">
              <mc:Choice xmlns:v="urn:schemas-microsoft-com:vml" Requires="v">
                <p:oleObj spid="_x0000_s55347" name="Equation" r:id="rId4" imgW="1511300" imgH="1308100" progId="Equation.DSMT4">
                  <p:embed/>
                </p:oleObj>
              </mc:Choice>
              <mc:Fallback>
                <p:oleObj name="Equation" r:id="rId4" imgW="1511300" imgH="1308100" progId="Equation.DSMT4">
                  <p:embed/>
                  <p:pic>
                    <p:nvPicPr>
                      <p:cNvPr id="0" name=""/>
                      <p:cNvPicPr/>
                      <p:nvPr/>
                    </p:nvPicPr>
                    <p:blipFill>
                      <a:blip r:embed="rId5"/>
                      <a:stretch>
                        <a:fillRect/>
                      </a:stretch>
                    </p:blipFill>
                    <p:spPr>
                      <a:xfrm>
                        <a:off x="107950" y="2895600"/>
                        <a:ext cx="1511300" cy="1308100"/>
                      </a:xfrm>
                      <a:prstGeom prst="rect">
                        <a:avLst/>
                      </a:prstGeom>
                    </p:spPr>
                  </p:pic>
                </p:oleObj>
              </mc:Fallback>
            </mc:AlternateContent>
          </a:graphicData>
        </a:graphic>
      </p:graphicFrame>
    </p:spTree>
    <p:extLst>
      <p:ext uri="{BB962C8B-B14F-4D97-AF65-F5344CB8AC3E}">
        <p14:creationId xmlns:p14="http://schemas.microsoft.com/office/powerpoint/2010/main" val="1182178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135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2998299660"/>
              </p:ext>
            </p:extLst>
          </p:nvPr>
        </p:nvGraphicFramePr>
        <p:xfrm>
          <a:off x="142875" y="3073400"/>
          <a:ext cx="1206500" cy="952500"/>
        </p:xfrm>
        <a:graphic>
          <a:graphicData uri="http://schemas.openxmlformats.org/presentationml/2006/ole">
            <mc:AlternateContent xmlns:mc="http://schemas.openxmlformats.org/markup-compatibility/2006">
              <mc:Choice xmlns:v="urn:schemas-microsoft-com:vml" Requires="v">
                <p:oleObj spid="_x0000_s56369" name="Equation" r:id="rId3" imgW="1206500" imgH="952500" progId="Equation.DSMT4">
                  <p:embed/>
                </p:oleObj>
              </mc:Choice>
              <mc:Fallback>
                <p:oleObj name="Equation" r:id="rId3" imgW="1206500" imgH="952500" progId="Equation.DSMT4">
                  <p:embed/>
                  <p:pic>
                    <p:nvPicPr>
                      <p:cNvPr id="0" name=""/>
                      <p:cNvPicPr/>
                      <p:nvPr/>
                    </p:nvPicPr>
                    <p:blipFill>
                      <a:blip r:embed="rId4"/>
                      <a:stretch>
                        <a:fillRect/>
                      </a:stretch>
                    </p:blipFill>
                    <p:spPr>
                      <a:xfrm>
                        <a:off x="142875" y="3073400"/>
                        <a:ext cx="1206500" cy="952500"/>
                      </a:xfrm>
                      <a:prstGeom prst="rect">
                        <a:avLst/>
                      </a:prstGeom>
                    </p:spPr>
                  </p:pic>
                </p:oleObj>
              </mc:Fallback>
            </mc:AlternateContent>
          </a:graphicData>
        </a:graphic>
      </p:graphicFrame>
      <p:pic>
        <p:nvPicPr>
          <p:cNvPr id="3" name="Picture 2"/>
          <p:cNvPicPr>
            <a:picLocks noChangeAspect="1"/>
          </p:cNvPicPr>
          <p:nvPr/>
        </p:nvPicPr>
        <p:blipFill>
          <a:blip r:embed="rId5"/>
          <a:stretch>
            <a:fillRect/>
          </a:stretch>
        </p:blipFill>
        <p:spPr>
          <a:xfrm>
            <a:off x="1348740" y="1498600"/>
            <a:ext cx="6446520" cy="5021325"/>
          </a:xfrm>
          <a:prstGeom prst="rect">
            <a:avLst/>
          </a:prstGeom>
        </p:spPr>
      </p:pic>
    </p:spTree>
    <p:extLst>
      <p:ext uri="{BB962C8B-B14F-4D97-AF65-F5344CB8AC3E}">
        <p14:creationId xmlns:p14="http://schemas.microsoft.com/office/powerpoint/2010/main" val="2606184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latin typeface="Arial (Body)"/>
                  <a:cs typeface="Arial (Body)"/>
                </a:rPr>
                <a:t>Assess, Iterate, &amp; Formulate New Hypothesis</a:t>
              </a:r>
              <a:endParaRPr lang="en-US" dirty="0">
                <a:solidFill>
                  <a:schemeClr val="bg1"/>
                </a:solidFill>
                <a:latin typeface="Arial (Body)"/>
                <a:cs typeface="Arial (Body)"/>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357"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358"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359"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975"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fontScale="90000"/>
          </a:bodyPr>
          <a:lstStyle/>
          <a:p>
            <a:r>
              <a:rPr lang="en-US" sz="3600" dirty="0" smtClean="0"/>
              <a:t>Poisson Boltzmann:</a:t>
            </a:r>
            <a:br>
              <a:rPr lang="en-US" sz="3600" dirty="0" smtClean="0"/>
            </a:br>
            <a:r>
              <a:rPr lang="en-US" dirty="0" smtClean="0"/>
              <a:t>Reaction Field Method (RFM)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355"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7600" b="65333"/>
          <a:stretch/>
        </p:blipFill>
        <p:spPr>
          <a:xfrm>
            <a:off x="1828800" y="4361688"/>
            <a:ext cx="5486400" cy="1979981"/>
          </a:xfrm>
          <a:prstGeom prst="rect">
            <a:avLst/>
          </a:prstGeom>
        </p:spPr>
      </p:pic>
      <p:pic>
        <p:nvPicPr>
          <p:cNvPr id="14" name="Picture 13"/>
          <p:cNvPicPr>
            <a:picLocks noChangeAspect="1"/>
          </p:cNvPicPr>
          <p:nvPr/>
        </p:nvPicPr>
        <p:blipFill rotWithShape="1">
          <a:blip r:embed="rId4"/>
          <a:srcRect t="7639" b="65278"/>
          <a:stretch/>
        </p:blipFill>
        <p:spPr>
          <a:xfrm>
            <a:off x="1828800" y="1819656"/>
            <a:ext cx="5486400" cy="1981201"/>
          </a:xfrm>
          <a:prstGeom prst="rect">
            <a:avLst/>
          </a:prstGeom>
        </p:spPr>
      </p:pic>
      <p:sp>
        <p:nvSpPr>
          <p:cNvPr id="2" name="Title 1"/>
          <p:cNvSpPr>
            <a:spLocks noGrp="1"/>
          </p:cNvSpPr>
          <p:nvPr>
            <p:ph type="title"/>
          </p:nvPr>
        </p:nvSpPr>
        <p:spPr>
          <a:xfrm>
            <a:off x="457200" y="457200"/>
            <a:ext cx="8229600" cy="990600"/>
          </a:xfrm>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 Shifted towards Ralβ center of 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l="8622" t="36600" b="36333"/>
          <a:stretch/>
        </p:blipFill>
        <p:spPr>
          <a:xfrm>
            <a:off x="2301874" y="4361688"/>
            <a:ext cx="5013326" cy="1979981"/>
          </a:xfrm>
          <a:prstGeom prst="rect">
            <a:avLst/>
          </a:prstGeom>
        </p:spPr>
      </p:pic>
      <p:pic>
        <p:nvPicPr>
          <p:cNvPr id="15" name="Picture 14"/>
          <p:cNvPicPr>
            <a:picLocks noChangeAspect="1"/>
          </p:cNvPicPr>
          <p:nvPr/>
        </p:nvPicPr>
        <p:blipFill rotWithShape="1">
          <a:blip r:embed="rId4"/>
          <a:srcRect l="8622" t="36388" b="36487"/>
          <a:stretch/>
        </p:blipFill>
        <p:spPr>
          <a:xfrm>
            <a:off x="2301874" y="1819656"/>
            <a:ext cx="5013325" cy="1984248"/>
          </a:xfrm>
          <a:prstGeom prst="rect">
            <a:avLst/>
          </a:prstGeom>
        </p:spPr>
      </p:pic>
      <p:sp>
        <p:nvSpPr>
          <p:cNvPr id="2" name="Title 1"/>
          <p:cNvSpPr>
            <a:spLocks noGrp="1"/>
          </p:cNvSpPr>
          <p:nvPr>
            <p:ph type="title"/>
          </p:nvPr>
        </p:nvSpPr>
        <p:spPr>
          <a:xfrm>
            <a:off x="457200" y="457200"/>
            <a:ext cx="8229600" cy="990600"/>
          </a:xfrm>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 Shifted towards Ralβ center of 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 Shifted towards Ralβ center of 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pic>
        <p:nvPicPr>
          <p:cNvPr id="17" name="Picture 16"/>
          <p:cNvPicPr>
            <a:picLocks noChangeAspect="1"/>
          </p:cNvPicPr>
          <p:nvPr/>
        </p:nvPicPr>
        <p:blipFill rotWithShape="1">
          <a:blip r:embed="rId3"/>
          <a:srcRect t="65350" b="7583"/>
          <a:stretch/>
        </p:blipFill>
        <p:spPr>
          <a:xfrm>
            <a:off x="1828800" y="4361688"/>
            <a:ext cx="5486400" cy="1979981"/>
          </a:xfrm>
          <a:prstGeom prst="rect">
            <a:avLst/>
          </a:prstGeom>
        </p:spPr>
      </p:pic>
      <p:pic>
        <p:nvPicPr>
          <p:cNvPr id="18" name="Picture 17"/>
          <p:cNvPicPr>
            <a:picLocks noChangeAspect="1"/>
          </p:cNvPicPr>
          <p:nvPr/>
        </p:nvPicPr>
        <p:blipFill rotWithShape="1">
          <a:blip r:embed="rId4"/>
          <a:srcRect t="65138" b="7737"/>
          <a:stretch/>
        </p:blipFill>
        <p:spPr>
          <a:xfrm>
            <a:off x="1828800" y="1819656"/>
            <a:ext cx="5486400" cy="1984248"/>
          </a:xfrm>
          <a:prstGeom prst="rect">
            <a:avLst/>
          </a:prstGeom>
        </p:spPr>
      </p:pic>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region 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4270"/>
            <a:ext cx="9144000" cy="1703130"/>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grpSp>
        <p:nvGrpSpPr>
          <p:cNvPr id="7" name="Group 6"/>
          <p:cNvGrpSpPr/>
          <p:nvPr/>
        </p:nvGrpSpPr>
        <p:grpSpPr>
          <a:xfrm>
            <a:off x="5791200" y="2285243"/>
            <a:ext cx="3645039" cy="4062048"/>
            <a:chOff x="5869679" y="2262552"/>
            <a:chExt cx="3645039" cy="4062048"/>
          </a:xfrm>
        </p:grpSpPr>
        <p:grpSp>
          <p:nvGrpSpPr>
            <p:cNvPr id="26" name="Group 25"/>
            <p:cNvGrpSpPr>
              <a:grpSpLocks noChangeAspect="1"/>
            </p:cNvGrpSpPr>
            <p:nvPr/>
          </p:nvGrpSpPr>
          <p:grpSpPr>
            <a:xfrm>
              <a:off x="5981700" y="2262552"/>
              <a:ext cx="3420997" cy="1828800"/>
              <a:chOff x="5831405" y="2221468"/>
              <a:chExt cx="3145186" cy="1681358"/>
            </a:xfrm>
          </p:grpSpPr>
          <p:pic>
            <p:nvPicPr>
              <p:cNvPr id="27" name="Picture 26"/>
              <p:cNvPicPr>
                <a:picLocks noChangeAspect="1"/>
              </p:cNvPicPr>
              <p:nvPr/>
            </p:nvPicPr>
            <p:blipFill>
              <a:blip r:embed="rId3"/>
              <a:stretch>
                <a:fillRect/>
              </a:stretch>
            </p:blipFill>
            <p:spPr>
              <a:xfrm>
                <a:off x="6426368" y="2221468"/>
                <a:ext cx="1955260" cy="1371600"/>
              </a:xfrm>
              <a:prstGeom prst="rect">
                <a:avLst/>
              </a:prstGeom>
            </p:spPr>
          </p:pic>
          <p:sp>
            <p:nvSpPr>
              <p:cNvPr id="28" name="TextBox 27"/>
              <p:cNvSpPr txBox="1"/>
              <p:nvPr/>
            </p:nvSpPr>
            <p:spPr>
              <a:xfrm>
                <a:off x="5831405" y="3604736"/>
                <a:ext cx="3145186" cy="298090"/>
              </a:xfrm>
              <a:prstGeom prst="rect">
                <a:avLst/>
              </a:prstGeom>
              <a:noFill/>
            </p:spPr>
            <p:txBody>
              <a:bodyPr wrap="square" rtlCol="0">
                <a:spAutoFit/>
              </a:bodyPr>
              <a:lstStyle/>
              <a:p>
                <a:pPr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dirty="0"/>
                  <a:t>2013</a:t>
                </a:r>
                <a:r>
                  <a:rPr lang="en-US" sz="1200" dirty="0" smtClean="0"/>
                  <a:t>.</a:t>
                </a:r>
                <a:endParaRPr lang="en-US" sz="1200" dirty="0"/>
              </a:p>
            </p:txBody>
          </p:sp>
        </p:grpSp>
        <p:grpSp>
          <p:nvGrpSpPr>
            <p:cNvPr id="29" name="Group 28"/>
            <p:cNvGrpSpPr>
              <a:grpSpLocks noChangeAspect="1"/>
            </p:cNvGrpSpPr>
            <p:nvPr/>
          </p:nvGrpSpPr>
          <p:grpSpPr>
            <a:xfrm>
              <a:off x="5869679" y="4495800"/>
              <a:ext cx="3645039" cy="1828800"/>
              <a:chOff x="-3396456" y="2145268"/>
              <a:chExt cx="3031599" cy="1521023"/>
            </a:xfrm>
          </p:grpSpPr>
          <p:pic>
            <p:nvPicPr>
              <p:cNvPr id="30" name="Picture 29"/>
              <p:cNvPicPr>
                <a:picLocks noChangeAspect="1"/>
              </p:cNvPicPr>
              <p:nvPr/>
            </p:nvPicPr>
            <p:blipFill>
              <a:blip r:embed="rId4"/>
              <a:stretch>
                <a:fillRect/>
              </a:stretch>
            </p:blipFill>
            <p:spPr>
              <a:xfrm>
                <a:off x="-3186042" y="2145268"/>
                <a:ext cx="2610770" cy="1371600"/>
              </a:xfrm>
              <a:prstGeom prst="rect">
                <a:avLst/>
              </a:prstGeom>
            </p:spPr>
          </p:pic>
          <p:sp>
            <p:nvSpPr>
              <p:cNvPr id="31" name="TextBox 30"/>
              <p:cNvSpPr txBox="1"/>
              <p:nvPr/>
            </p:nvSpPr>
            <p:spPr>
              <a:xfrm>
                <a:off x="-3396456" y="3389292"/>
                <a:ext cx="3031599" cy="276999"/>
              </a:xfrm>
              <a:prstGeom prst="rect">
                <a:avLst/>
              </a:prstGeom>
              <a:noFill/>
            </p:spPr>
            <p:txBody>
              <a:bodyPr wrap="none" rtlCol="0">
                <a:spAutoFit/>
              </a:bodyPr>
              <a:lstStyle/>
              <a:p>
                <a:pPr marL="0" lvl="1"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i="1" dirty="0" smtClean="0"/>
                  <a:t>submitted</a:t>
                </a:r>
                <a:endParaRPr lang="en-US" sz="1200" b="1" dirty="0"/>
              </a:p>
            </p:txBody>
          </p:sp>
        </p:grpSp>
      </p:grpSp>
      <p:grpSp>
        <p:nvGrpSpPr>
          <p:cNvPr id="6" name="Group 5"/>
          <p:cNvGrpSpPr/>
          <p:nvPr/>
        </p:nvGrpSpPr>
        <p:grpSpPr>
          <a:xfrm>
            <a:off x="2895600" y="2285243"/>
            <a:ext cx="3308545" cy="4420357"/>
            <a:chOff x="60228" y="2262551"/>
            <a:chExt cx="3308545" cy="4420357"/>
          </a:xfrm>
        </p:grpSpPr>
        <p:grpSp>
          <p:nvGrpSpPr>
            <p:cNvPr id="20" name="Group 19"/>
            <p:cNvGrpSpPr>
              <a:grpSpLocks noChangeAspect="1"/>
            </p:cNvGrpSpPr>
            <p:nvPr/>
          </p:nvGrpSpPr>
          <p:grpSpPr>
            <a:xfrm>
              <a:off x="126199" y="2262551"/>
              <a:ext cx="3176603" cy="1777057"/>
              <a:chOff x="-61543" y="2221468"/>
              <a:chExt cx="2771069" cy="1550193"/>
            </a:xfrm>
          </p:grpSpPr>
          <p:pic>
            <p:nvPicPr>
              <p:cNvPr id="21" name="Picture 20"/>
              <p:cNvPicPr>
                <a:picLocks noChangeAspect="1"/>
              </p:cNvPicPr>
              <p:nvPr/>
            </p:nvPicPr>
            <p:blipFill>
              <a:blip r:embed="rId5"/>
              <a:stretch>
                <a:fillRect/>
              </a:stretch>
            </p:blipFill>
            <p:spPr>
              <a:xfrm>
                <a:off x="-39445" y="2221468"/>
                <a:ext cx="2726871" cy="1371600"/>
              </a:xfrm>
              <a:prstGeom prst="rect">
                <a:avLst/>
              </a:prstGeom>
            </p:spPr>
          </p:pic>
          <p:sp>
            <p:nvSpPr>
              <p:cNvPr id="22" name="TextBox 21"/>
              <p:cNvSpPr txBox="1"/>
              <p:nvPr/>
            </p:nvSpPr>
            <p:spPr>
              <a:xfrm>
                <a:off x="-61543" y="3530025"/>
                <a:ext cx="2771069" cy="241636"/>
              </a:xfrm>
              <a:prstGeom prst="rect">
                <a:avLst/>
              </a:prstGeom>
              <a:noFill/>
            </p:spPr>
            <p:txBody>
              <a:bodyPr wrap="square" rtlCol="0">
                <a:spAutoFit/>
              </a:bodyPr>
              <a:lstStyle/>
              <a:p>
                <a:pPr algn="ctr"/>
                <a:r>
                  <a:rPr lang="en-US" sz="1200" dirty="0" err="1"/>
                  <a:t>Ragain</a:t>
                </a:r>
                <a:r>
                  <a:rPr lang="en-US" sz="1200" dirty="0"/>
                  <a:t>, C. </a:t>
                </a:r>
                <a:r>
                  <a:rPr lang="en-US" sz="1200" dirty="0" smtClean="0"/>
                  <a:t>M.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a:t>
                </a:r>
                <a:r>
                  <a:rPr lang="en-US" sz="1200" i="1" dirty="0" smtClean="0"/>
                  <a:t>B</a:t>
                </a:r>
                <a:r>
                  <a:rPr lang="en-US" sz="1200" dirty="0" smtClean="0"/>
                  <a:t> </a:t>
                </a:r>
                <a:r>
                  <a:rPr lang="en-US" sz="1200" b="1" dirty="0" smtClean="0"/>
                  <a:t>2012.</a:t>
                </a:r>
                <a:r>
                  <a:rPr lang="en-US" sz="1200" i="1" dirty="0" smtClean="0"/>
                  <a:t> </a:t>
                </a:r>
                <a:endParaRPr lang="en-US" sz="1200" dirty="0"/>
              </a:p>
            </p:txBody>
          </p:sp>
        </p:grpSp>
        <p:grpSp>
          <p:nvGrpSpPr>
            <p:cNvPr id="32" name="Group 31"/>
            <p:cNvGrpSpPr>
              <a:grpSpLocks noChangeAspect="1"/>
            </p:cNvGrpSpPr>
            <p:nvPr/>
          </p:nvGrpSpPr>
          <p:grpSpPr>
            <a:xfrm>
              <a:off x="60228" y="4495800"/>
              <a:ext cx="3308545" cy="2187108"/>
              <a:chOff x="9269979" y="2209800"/>
              <a:chExt cx="2489574" cy="1645729"/>
            </a:xfrm>
          </p:grpSpPr>
          <p:pic>
            <p:nvPicPr>
              <p:cNvPr id="33" name="Picture 32"/>
              <p:cNvPicPr>
                <a:picLocks noChangeAspect="1"/>
              </p:cNvPicPr>
              <p:nvPr/>
            </p:nvPicPr>
            <p:blipFill>
              <a:blip r:embed="rId6"/>
              <a:stretch>
                <a:fillRect/>
              </a:stretch>
            </p:blipFill>
            <p:spPr>
              <a:xfrm>
                <a:off x="9302653" y="2209800"/>
                <a:ext cx="2424223" cy="1371600"/>
              </a:xfrm>
              <a:prstGeom prst="rect">
                <a:avLst/>
              </a:prstGeom>
            </p:spPr>
          </p:pic>
          <p:sp>
            <p:nvSpPr>
              <p:cNvPr id="34" name="TextBox 33"/>
              <p:cNvSpPr txBox="1"/>
              <p:nvPr/>
            </p:nvSpPr>
            <p:spPr>
              <a:xfrm>
                <a:off x="9269979" y="3597591"/>
                <a:ext cx="2489574" cy="257938"/>
              </a:xfrm>
              <a:prstGeom prst="rect">
                <a:avLst/>
              </a:prstGeom>
              <a:noFill/>
            </p:spPr>
            <p:txBody>
              <a:bodyPr wrap="none" rtlCol="0">
                <a:spAutoFit/>
              </a:bodyPr>
              <a:lstStyle/>
              <a:p>
                <a:pPr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dirty="0"/>
                  <a:t>2014</a:t>
                </a:r>
                <a:r>
                  <a:rPr lang="en-US" sz="1200" b="1" dirty="0" smtClean="0"/>
                  <a:t>.</a:t>
                </a:r>
                <a:endParaRPr lang="en-US" sz="1200" dirty="0"/>
              </a:p>
            </p:txBody>
          </p:sp>
        </p:grpSp>
      </p:grpSp>
      <p:sp>
        <p:nvSpPr>
          <p:cNvPr id="5" name="TextBox 4"/>
          <p:cNvSpPr txBox="1"/>
          <p:nvPr/>
        </p:nvSpPr>
        <p:spPr>
          <a:xfrm>
            <a:off x="0" y="2057400"/>
            <a:ext cx="3147997" cy="4801315"/>
          </a:xfrm>
          <a:prstGeom prst="rect">
            <a:avLst/>
          </a:prstGeom>
          <a:noFill/>
        </p:spPr>
        <p:txBody>
          <a:bodyPr wrap="square" rtlCol="0">
            <a:spAutoFit/>
          </a:bodyPr>
          <a:lstStyle/>
          <a:p>
            <a:r>
              <a:rPr lang="en-US" b="1" dirty="0" smtClean="0"/>
              <a:t>Multi-Dimensional Umbrella Sampling</a:t>
            </a:r>
          </a:p>
          <a:p>
            <a:endParaRPr lang="en-US" b="1" dirty="0" smtClean="0"/>
          </a:p>
          <a:p>
            <a:endParaRPr lang="en-US" b="1" dirty="0" smtClean="0"/>
          </a:p>
          <a:p>
            <a:r>
              <a:rPr lang="en-US" b="1" dirty="0" smtClean="0"/>
              <a:t>Numeric Poisson Boltzmann Equation </a:t>
            </a:r>
            <a:r>
              <a:rPr lang="en-US" b="1" dirty="0" err="1" smtClean="0"/>
              <a:t>vs</a:t>
            </a:r>
            <a:r>
              <a:rPr lang="en-US" b="1" dirty="0" smtClean="0"/>
              <a:t> Reaction Field Method</a:t>
            </a:r>
          </a:p>
          <a:p>
            <a:endParaRPr lang="en-US" b="1" dirty="0" smtClean="0"/>
          </a:p>
          <a:p>
            <a:endParaRPr lang="en-US" b="1" dirty="0" smtClean="0"/>
          </a:p>
          <a:p>
            <a:r>
              <a:rPr lang="en-US" b="1" dirty="0" smtClean="0"/>
              <a:t>Select Explicit Water in Poisson Boltzmann</a:t>
            </a:r>
          </a:p>
          <a:p>
            <a:endParaRPr lang="en-US" b="1" dirty="0" smtClean="0"/>
          </a:p>
          <a:p>
            <a:endParaRPr lang="en-US" b="1" dirty="0" smtClean="0"/>
          </a:p>
          <a:p>
            <a:r>
              <a:rPr lang="en-US" b="1" dirty="0" smtClean="0"/>
              <a:t>Atomic Multipole Optimized Energetics for </a:t>
            </a:r>
            <a:r>
              <a:rPr lang="en-US" b="1" dirty="0" err="1" smtClean="0"/>
              <a:t>Biomolecular</a:t>
            </a:r>
            <a:r>
              <a:rPr lang="en-US" b="1" dirty="0" smtClean="0"/>
              <a:t> Applications (AMOEBA)</a:t>
            </a:r>
            <a:endParaRPr lang="en-US" b="1" dirty="0"/>
          </a:p>
        </p:txBody>
      </p:sp>
    </p:spTree>
    <p:extLst>
      <p:ext uri="{BB962C8B-B14F-4D97-AF65-F5344CB8AC3E}">
        <p14:creationId xmlns:p14="http://schemas.microsoft.com/office/powerpoint/2010/main" val="17594265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7800"/>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49340" y="2400300"/>
            <a:ext cx="7645321" cy="3390900"/>
          </a:xfrm>
          <a:prstGeom prst="rect">
            <a:avLst/>
          </a:prstGeom>
        </p:spPr>
      </p:pic>
      <p:sp>
        <p:nvSpPr>
          <p:cNvPr id="2" name="Title 1"/>
          <p:cNvSpPr>
            <a:spLocks noGrp="1"/>
          </p:cNvSpPr>
          <p:nvPr>
            <p:ph type="title"/>
          </p:nvPr>
        </p:nvSpPr>
        <p:spPr>
          <a:xfrm>
            <a:off x="457200" y="381000"/>
            <a:ext cx="8229600" cy="1508962"/>
          </a:xfrm>
        </p:spPr>
        <p:txBody>
          <a:bodyPr>
            <a:normAutofit/>
          </a:bodyPr>
          <a:lstStyle/>
          <a:p>
            <a:r>
              <a:rPr lang="en-US" sz="3200" dirty="0" err="1" smtClean="0"/>
              <a:t>RalGDS</a:t>
            </a:r>
            <a:r>
              <a:rPr lang="en-US" sz="3200" dirty="0" smtClean="0"/>
              <a:t> Monomer: The only example of the 5 </a:t>
            </a:r>
            <a:r>
              <a:rPr lang="en-US" sz="3200" dirty="0" err="1"/>
              <a:t>Å</a:t>
            </a:r>
            <a:r>
              <a:rPr lang="en-US" sz="3200" dirty="0" smtClean="0"/>
              <a:t> Water Sphere Improving Correlation</a:t>
            </a:r>
            <a:endParaRPr lang="en-US" sz="3200" dirty="0"/>
          </a:p>
        </p:txBody>
      </p:sp>
      <p:sp>
        <p:nvSpPr>
          <p:cNvPr id="4" name="TextBox 3"/>
          <p:cNvSpPr txBox="1"/>
          <p:nvPr/>
        </p:nvSpPr>
        <p:spPr>
          <a:xfrm>
            <a:off x="1839672" y="6324600"/>
            <a:ext cx="5464657" cy="461665"/>
          </a:xfrm>
          <a:prstGeom prst="rect">
            <a:avLst/>
          </a:prstGeom>
          <a:noFill/>
        </p:spPr>
        <p:txBody>
          <a:bodyPr wrap="none" rtlCol="0">
            <a:spAutoFit/>
          </a:bodyPr>
          <a:lstStyle/>
          <a:p>
            <a:r>
              <a:rPr lang="en-US" sz="2400" dirty="0" smtClean="0"/>
              <a:t>Experimental Absorption Energy (cm</a:t>
            </a:r>
            <a:r>
              <a:rPr lang="en-US" sz="2400" baseline="30000" dirty="0" smtClean="0"/>
              <a:t>-1</a:t>
            </a:r>
            <a:r>
              <a:rPr lang="en-US" sz="2400" dirty="0" smtClean="0"/>
              <a:t>)</a:t>
            </a:r>
            <a:endParaRPr lang="en-US" sz="2400" dirty="0"/>
          </a:p>
        </p:txBody>
      </p:sp>
      <p:sp>
        <p:nvSpPr>
          <p:cNvPr id="5" name="TextBox 4"/>
          <p:cNvSpPr txBox="1"/>
          <p:nvPr/>
        </p:nvSpPr>
        <p:spPr>
          <a:xfrm rot="16200000">
            <a:off x="-738575" y="3680252"/>
            <a:ext cx="2391550" cy="830997"/>
          </a:xfrm>
          <a:prstGeom prst="rect">
            <a:avLst/>
          </a:prstGeom>
          <a:noFill/>
        </p:spPr>
        <p:txBody>
          <a:bodyPr wrap="none" rtlCol="0" anchor="ctr">
            <a:spAutoFit/>
          </a:bodyPr>
          <a:lstStyle/>
          <a:p>
            <a:pPr algn="ctr"/>
            <a:r>
              <a:rPr lang="en-US" sz="2400" dirty="0" smtClean="0"/>
              <a:t>Calculated Field</a:t>
            </a:r>
          </a:p>
          <a:p>
            <a:pPr algn="ctr"/>
            <a:r>
              <a:rPr lang="en-US" sz="2400" dirty="0" smtClean="0"/>
              <a:t>(</a:t>
            </a:r>
            <a:r>
              <a:rPr lang="en-US" sz="2400" dirty="0" err="1" smtClean="0"/>
              <a:t>k</a:t>
            </a:r>
            <a:r>
              <a:rPr lang="en-US" sz="2400" baseline="-25000" dirty="0" err="1" smtClean="0"/>
              <a:t>b</a:t>
            </a:r>
            <a:r>
              <a:rPr lang="en-US" sz="2400" dirty="0" err="1" smtClean="0"/>
              <a:t>T</a:t>
            </a:r>
            <a:r>
              <a:rPr lang="en-US" sz="2400" dirty="0" smtClean="0"/>
              <a:t>/</a:t>
            </a:r>
            <a:r>
              <a:rPr lang="en-US" sz="2400" dirty="0" err="1" smtClean="0"/>
              <a:t>eÅ</a:t>
            </a:r>
            <a:r>
              <a:rPr lang="en-US" sz="2400" dirty="0" smtClean="0"/>
              <a:t>)</a:t>
            </a:r>
            <a:endParaRPr lang="en-US" sz="2400" dirty="0"/>
          </a:p>
        </p:txBody>
      </p:sp>
      <p:grpSp>
        <p:nvGrpSpPr>
          <p:cNvPr id="9" name="Group 8"/>
          <p:cNvGrpSpPr/>
          <p:nvPr/>
        </p:nvGrpSpPr>
        <p:grpSpPr>
          <a:xfrm>
            <a:off x="1833110" y="1889962"/>
            <a:ext cx="5477781" cy="461665"/>
            <a:chOff x="1993544" y="1889962"/>
            <a:chExt cx="5477781" cy="461665"/>
          </a:xfrm>
        </p:grpSpPr>
        <p:sp>
          <p:nvSpPr>
            <p:cNvPr id="6" name="TextBox 5"/>
            <p:cNvSpPr txBox="1"/>
            <p:nvPr/>
          </p:nvSpPr>
          <p:spPr>
            <a:xfrm>
              <a:off x="1993544" y="1889962"/>
              <a:ext cx="2083022" cy="461665"/>
            </a:xfrm>
            <a:prstGeom prst="rect">
              <a:avLst/>
            </a:prstGeom>
            <a:noFill/>
          </p:spPr>
          <p:txBody>
            <a:bodyPr wrap="none" rtlCol="0">
              <a:spAutoFit/>
            </a:bodyPr>
            <a:lstStyle/>
            <a:p>
              <a:r>
                <a:rPr lang="en-US" sz="2400" dirty="0" smtClean="0"/>
                <a:t>Numeric Field</a:t>
              </a:r>
              <a:endParaRPr lang="en-US" sz="2400" dirty="0"/>
            </a:p>
          </p:txBody>
        </p:sp>
        <p:sp>
          <p:nvSpPr>
            <p:cNvPr id="7" name="TextBox 6"/>
            <p:cNvSpPr txBox="1"/>
            <p:nvPr/>
          </p:nvSpPr>
          <p:spPr>
            <a:xfrm>
              <a:off x="5867400" y="1889962"/>
              <a:ext cx="1603925" cy="461665"/>
            </a:xfrm>
            <a:prstGeom prst="rect">
              <a:avLst/>
            </a:prstGeom>
            <a:noFill/>
          </p:spPr>
          <p:txBody>
            <a:bodyPr wrap="none" rtlCol="0">
              <a:spAutoFit/>
            </a:bodyPr>
            <a:lstStyle/>
            <a:p>
              <a:r>
                <a:rPr lang="en-US" sz="2400" dirty="0" smtClean="0"/>
                <a:t>RFM Field</a:t>
              </a:r>
              <a:endParaRPr lang="en-US" sz="2400" dirty="0"/>
            </a:p>
          </p:txBody>
        </p:sp>
      </p:grpSp>
    </p:spTree>
    <p:extLst>
      <p:ext uri="{BB962C8B-B14F-4D97-AF65-F5344CB8AC3E}">
        <p14:creationId xmlns:p14="http://schemas.microsoft.com/office/powerpoint/2010/main" val="2552826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238"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239"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126" y="1974219"/>
            <a:ext cx="8439580" cy="4768941"/>
            <a:chOff x="354126" y="1974219"/>
            <a:chExt cx="8439580" cy="4768941"/>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grpSp>
      <p:sp>
        <p:nvSpPr>
          <p:cNvPr id="2" name="Title 1"/>
          <p:cNvSpPr>
            <a:spLocks noGrp="1"/>
          </p:cNvSpPr>
          <p:nvPr>
            <p:ph type="title"/>
          </p:nvPr>
        </p:nvSpPr>
        <p:spPr/>
        <p:txBody>
          <a:bodyPr/>
          <a:lstStyle/>
          <a:p>
            <a:r>
              <a:rPr lang="en-US" dirty="0" smtClean="0"/>
              <a:t>Conclusions: </a:t>
            </a:r>
            <a:r>
              <a:rPr lang="en-US" dirty="0" smtClean="0"/>
              <a:t>Electrostatics Models</a:t>
            </a:r>
            <a:endParaRPr lang="en-US" dirty="0"/>
          </a:p>
        </p:txBody>
      </p:sp>
      <p:grpSp>
        <p:nvGrpSpPr>
          <p:cNvPr id="6" name="Group 5"/>
          <p:cNvGrpSpPr/>
          <p:nvPr/>
        </p:nvGrpSpPr>
        <p:grpSpPr>
          <a:xfrm>
            <a:off x="354126" y="2083475"/>
            <a:ext cx="8445584" cy="4092796"/>
            <a:chOff x="354126" y="2083475"/>
            <a:chExt cx="8445584" cy="4092796"/>
          </a:xfrm>
        </p:grpSpPr>
        <p:sp>
          <p:nvSpPr>
            <p:cNvPr id="3" name="TextBox 2"/>
            <p:cNvSpPr txBox="1"/>
            <p:nvPr/>
          </p:nvSpPr>
          <p:spPr>
            <a:xfrm>
              <a:off x="4583219" y="2083475"/>
              <a:ext cx="4216491" cy="1477328"/>
            </a:xfrm>
            <a:prstGeom prst="rect">
              <a:avLst/>
            </a:prstGeom>
            <a:noFill/>
          </p:spPr>
          <p:txBody>
            <a:bodyPr wrap="square" rtlCol="0">
              <a:spAutoFit/>
            </a:bodyPr>
            <a:lstStyle/>
            <a:p>
              <a:pPr marL="285750" indent="-285750">
                <a:buFont typeface="Arial"/>
                <a:buChar char="•"/>
              </a:pPr>
              <a:r>
                <a:rPr lang="en-US" dirty="0" smtClean="0"/>
                <a:t>Do not explicitly include a solvent sphere or nearest water.  </a:t>
              </a:r>
            </a:p>
            <a:p>
              <a:pPr marL="285750" indent="-285750">
                <a:buFont typeface="Arial"/>
                <a:buChar char="•"/>
              </a:pPr>
              <a:r>
                <a:rPr lang="en-US" dirty="0" smtClean="0"/>
                <a:t>When hydrogen-bonding is rare, do not include hydrogen bonding water molecules.</a:t>
              </a:r>
              <a:endParaRPr lang="en-US" dirty="0"/>
            </a:p>
          </p:txBody>
        </p:sp>
        <p:sp>
          <p:nvSpPr>
            <p:cNvPr id="4" name="TextBox 3"/>
            <p:cNvSpPr txBox="1"/>
            <p:nvPr/>
          </p:nvSpPr>
          <p:spPr>
            <a:xfrm>
              <a:off x="2590800" y="5252941"/>
              <a:ext cx="4038600" cy="923330"/>
            </a:xfrm>
            <a:prstGeom prst="rect">
              <a:avLst/>
            </a:prstGeom>
            <a:noFill/>
          </p:spPr>
          <p:txBody>
            <a:bodyPr wrap="square" rtlCol="0">
              <a:spAutoFit/>
            </a:bodyPr>
            <a:lstStyle/>
            <a:p>
              <a:pPr marL="285750" indent="-285750">
                <a:buFont typeface="Arial"/>
                <a:buChar char="•"/>
              </a:pPr>
              <a:r>
                <a:rPr lang="en-US" dirty="0" smtClean="0"/>
                <a:t>Ensembles are not transferable</a:t>
              </a:r>
            </a:p>
            <a:p>
              <a:pPr marL="285750" indent="-285750">
                <a:buFont typeface="Arial"/>
                <a:buChar char="•"/>
              </a:pPr>
              <a:r>
                <a:rPr lang="en-US" dirty="0" smtClean="0"/>
                <a:t>Sampling using the force field defining the electrostatic model</a:t>
              </a:r>
              <a:endParaRPr lang="en-US" dirty="0"/>
            </a:p>
          </p:txBody>
        </p:sp>
        <p:sp>
          <p:nvSpPr>
            <p:cNvPr id="5" name="TextBox 4"/>
            <p:cNvSpPr txBox="1"/>
            <p:nvPr/>
          </p:nvSpPr>
          <p:spPr>
            <a:xfrm>
              <a:off x="354126" y="2083475"/>
              <a:ext cx="4229090" cy="2031325"/>
            </a:xfrm>
            <a:prstGeom prst="rect">
              <a:avLst/>
            </a:prstGeom>
            <a:noFill/>
          </p:spPr>
          <p:txBody>
            <a:bodyPr wrap="square" rtlCol="0">
              <a:spAutoFit/>
            </a:bodyPr>
            <a:lstStyle/>
            <a:p>
              <a:pPr marL="285750" indent="-285750">
                <a:buFont typeface="Arial"/>
                <a:buChar char="•"/>
              </a:pPr>
              <a:r>
                <a:rPr lang="en-US" dirty="0" smtClean="0"/>
                <a:t>Center the grid on the region of interest and use the highest grid point density feasible</a:t>
              </a:r>
            </a:p>
            <a:p>
              <a:pPr marL="285750" indent="-285750">
                <a:buFont typeface="Arial"/>
                <a:buChar char="•"/>
              </a:pPr>
              <a:r>
                <a:rPr lang="en-US" dirty="0" smtClean="0"/>
                <a:t>Use the numeric solutions to the PB equation for comparing differences in fields and the RFM for comparing actual field values</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1734862380"/>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p>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310"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311"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218"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219"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953"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60589"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60590"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60591"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60592"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60593"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60594"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60595"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470"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471"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653"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654"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655"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7" name="Picture 6"/>
          <p:cNvPicPr>
            <a:picLocks noChangeAspect="1"/>
          </p:cNvPicPr>
          <p:nvPr/>
        </p:nvPicPr>
        <p:blipFill>
          <a:blip r:embed="rId4"/>
          <a:stretch>
            <a:fillRect/>
          </a:stretch>
        </p:blipFill>
        <p:spPr>
          <a:xfrm>
            <a:off x="3962400" y="3200400"/>
            <a:ext cx="5213350" cy="1357751"/>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3049523" y="4153333"/>
              <a:ext cx="2740152" cy="550929"/>
              <a:chOff x="3049523" y="4153333"/>
              <a:chExt cx="2740152" cy="550929"/>
            </a:xfrm>
          </p:grpSpPr>
          <p:sp>
            <p:nvSpPr>
              <p:cNvPr id="10" name="Right Arrow 9"/>
              <p:cNvSpPr/>
              <p:nvPr/>
            </p:nvSpPr>
            <p:spPr>
              <a:xfrm rot="1800000">
                <a:off x="3049523" y="4153334"/>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3049523" y="4153333"/>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7593</TotalTime>
  <Words>3629</Words>
  <Application>Microsoft Macintosh PowerPoint</Application>
  <PresentationFormat>On-screen Show (4:3)</PresentationFormat>
  <Paragraphs>469</Paragraphs>
  <Slides>53</Slides>
  <Notes>38</Notes>
  <HiddenSlides>20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Clarity</vt:lpstr>
      <vt:lpstr>Equation</vt:lpstr>
      <vt:lpstr>Document</vt:lpstr>
      <vt:lpstr>Quantifying Electrostatic Fields at Protein Interfaces Using Classical Electrostatics Calculations</vt:lpstr>
      <vt:lpstr>Why Study Protein Electrostatics?</vt:lpstr>
      <vt:lpstr>Quantifying Electrostatic Fields at Protein Interfaces Using Classical Electrostatics Calculations</vt:lpstr>
      <vt:lpstr>Outline</vt:lpstr>
      <vt:lpstr>Probing Protein Electrostatics Using the Vibrational Stark Effect (VSE)</vt:lpstr>
      <vt:lpstr>Outline</vt:lpstr>
      <vt:lpstr>Why Study Protein Electrostatics?</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2D-probability distributions: a test case</vt:lpstr>
      <vt:lpstr>Simulation Convergence: Tracking The Field</vt:lpstr>
      <vt:lpstr>Simulation Convergence: Tracking The Field</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RalGDS Monomer: The only example of the 5 Å Water Sphere Improving Correlation</vt:lpstr>
      <vt:lpstr>PB Including Selected TIP3P Water Molecules: Hydrogen-Bonding Water</vt:lpstr>
      <vt:lpstr>PB Including Selected TIP3P Water Molecules: Nearest Water Molecule</vt:lpstr>
      <vt:lpstr>PB: Including Selected TIP3P Water Molecules</vt:lpstr>
      <vt:lpstr>Conclusion</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Enhanced Molecular Dynamics:  Umbrella Sampling</vt:lpstr>
      <vt:lpstr>PowerPoint Presentation</vt:lpstr>
      <vt:lpstr>Enhanced Molecular Dynamics:  Umbrella Sampling</vt:lpstr>
      <vt:lpstr>The Case for Electronic Polarizability: AMOEBA</vt:lpstr>
      <vt:lpstr>The Case for Electronic Polarizability: AMOEBA</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529</cp:revision>
  <dcterms:created xsi:type="dcterms:W3CDTF">2012-11-07T16:10:46Z</dcterms:created>
  <dcterms:modified xsi:type="dcterms:W3CDTF">2015-08-07T22:04:18Z</dcterms:modified>
</cp:coreProperties>
</file>